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6EE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10092"/>
              </a:solidFill>
              <a:prstDash val="solid"/>
              <a:round/>
            </a:ln>
          </a:top>
          <a:bottom>
            <a:ln w="25400" cap="flat">
              <a:solidFill>
                <a:srgbClr val="81009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10092"/>
              </a:solidFill>
              <a:prstDash val="solid"/>
              <a:round/>
            </a:ln>
          </a:top>
          <a:bottom>
            <a:ln w="25400" cap="flat">
              <a:solidFill>
                <a:srgbClr val="81009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D7CADB"/>
          </a:solidFill>
        </a:fill>
      </a:tcStyle>
    </a:wholeTbl>
    <a:band2H>
      <a:tcTxStyle b="def" i="def"/>
      <a:tcStyle>
        <a:tcBdr/>
        <a:fill>
          <a:solidFill>
            <a:srgbClr val="ECE6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92929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929292">
              <a:alpha val="20000"/>
            </a:srgb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508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254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70000" y="6985000"/>
            <a:ext cx="21844000" cy="2512353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numCol="1" spcCol="381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文级别 1…"/>
          <p:cNvSpPr txBox="1"/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270000" y="4659369"/>
            <a:ext cx="21844000" cy="4394202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947672" algn="ctr" defTabSz="1731263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42" sz="596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“Notable Quote”
</a:t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Colourful clouds against a starry night sky"/>
          <p:cNvSpPr/>
          <p:nvPr>
            <p:ph type="pic" sz="half" idx="22"/>
          </p:nvPr>
        </p:nvSpPr>
        <p:spPr>
          <a:xfrm>
            <a:off x="12192000" y="-641352"/>
            <a:ext cx="12192000" cy="8128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2" y="-2258501"/>
            <a:ext cx="12166602" cy="1823300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正文级别 1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4"/>
            <a:ext cx="12192000" cy="1827106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正文级别 1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正文级别 1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buClrTx/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22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dMe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00E8FF"/>
                    </a:gs>
                  </a:gsLst>
                  <a:lin ang="3967760" scaled="0"/>
                </a:gradFill>
              </a:defRPr>
            </a:lvl1pPr>
          </a:lstStyle>
          <a:p>
            <a:pPr/>
            <a:r>
              <a:t>AdMeta</a:t>
            </a:r>
          </a:p>
        </p:txBody>
      </p:sp>
      <p:sp>
        <p:nvSpPr>
          <p:cNvPr id="152" name="Han Zhao - 12 Nov. 202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AdMeta Team</a:t>
            </a:r>
          </a:p>
        </p:txBody>
      </p:sp>
      <p:sp>
        <p:nvSpPr>
          <p:cNvPr id="153" name="A privacy-preserving Ad Platform in Metaverse"/>
          <p:cNvSpPr txBox="1"/>
          <p:nvPr/>
        </p:nvSpPr>
        <p:spPr>
          <a:xfrm>
            <a:off x="1270000" y="6985000"/>
            <a:ext cx="21844000" cy="251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 privacy-preserving Ad Platform in Metaverse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Architecture</a:t>
            </a:r>
          </a:p>
        </p:txBody>
      </p:sp>
      <p:pic>
        <p:nvPicPr>
          <p:cNvPr id="180" name="admeta_architecture.jpg" descr="admeta_architectu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3576" y="2942906"/>
            <a:ext cx="15696848" cy="9230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ilest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Milestone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dMeta is a Metaverse ad platform that focuses on privacy preserving…"/>
          <p:cNvSpPr txBox="1"/>
          <p:nvPr>
            <p:ph type="body" idx="1"/>
          </p:nvPr>
        </p:nvSpPr>
        <p:spPr>
          <a:xfrm>
            <a:off x="1423721" y="2038244"/>
            <a:ext cx="21844001" cy="10227822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Milestone 1 - AdHub (Q2 2022)</a:t>
            </a:r>
          </a:p>
          <a:p>
            <a:pPr lvl="1" marL="1117600" indent="-558800" algn="l" defTabSz="2438400">
              <a:spcBef>
                <a:spcPts val="2400"/>
              </a:spcBef>
              <a:buClr>
                <a:srgbClr val="FFFFFF"/>
              </a:buClr>
              <a:defRPr sz="2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Create a virtual land space on popular Metaverse platforms, and show interactive ads of our cooperated projectsTEE ensures that advertisers can accurately deliver ads to end users without knowing users information</a:t>
            </a:r>
          </a:p>
          <a:p>
            <a:pPr lvl="1" marL="1117600" indent="-558800" algn="l" defTabSz="2438400">
              <a:spcBef>
                <a:spcPts val="2400"/>
              </a:spcBef>
              <a:buClr>
                <a:srgbClr val="FFFFFF"/>
              </a:buClr>
              <a:defRPr sz="2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Build a web app, with which users can connect with their LIT wallet and claim rewards</a:t>
            </a:r>
            <a:endParaRPr sz="4800"/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Milestone 2 - AdFeed (Q3 2022)</a:t>
            </a:r>
          </a:p>
          <a:p>
            <a:pPr lvl="1" marL="1117600" indent="-558800" algn="l" defTabSz="2438400">
              <a:spcBef>
                <a:spcPts val="2400"/>
              </a:spcBef>
              <a:buClr>
                <a:srgbClr val="FFFFFF"/>
              </a:buClr>
              <a:defRPr sz="2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Users are able to either provide their preferences or link via MCP to AdMeta so that they can receive customized ads</a:t>
            </a:r>
          </a:p>
          <a:p>
            <a:pPr lvl="1" marL="1117600" indent="-558800" algn="l" defTabSz="2438400">
              <a:spcBef>
                <a:spcPts val="2400"/>
              </a:spcBef>
              <a:buClr>
                <a:srgbClr val="FFFFFF"/>
              </a:buClr>
              <a:defRPr sz="2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Ads are sorted into categories and displayed according to users’ preferences</a:t>
            </a:r>
            <a:endParaRPr sz="4800"/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Milestone 3 - TEE integration (Q4 2022 - Q1 2023)</a:t>
            </a:r>
          </a:p>
          <a:p>
            <a:pPr lvl="1" marL="1117600" indent="-558800" algn="l" defTabSz="2438400">
              <a:spcBef>
                <a:spcPts val="2400"/>
              </a:spcBef>
              <a:buClr>
                <a:srgbClr val="FFFFFF"/>
              </a:buClr>
              <a:defRPr sz="2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Storing and accessing sensitive data will be implemented in the TEE layer</a:t>
            </a:r>
          </a:p>
          <a:p>
            <a:pPr lvl="1" marL="1117600" indent="-558800" algn="l" defTabSz="2438400">
              <a:spcBef>
                <a:spcPts val="2400"/>
              </a:spcBef>
              <a:buClr>
                <a:srgbClr val="FFFFFF"/>
              </a:buClr>
              <a:defRPr sz="2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Web app will be re-designed to adopt the new architecture</a:t>
            </a:r>
            <a:endParaRPr sz="4800"/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Milestone 4 - AdAsset (Q2-Q3 2023)</a:t>
            </a:r>
          </a:p>
          <a:p>
            <a:pPr lvl="1" marL="1117600" indent="-558800" algn="l" defTabSz="2438400">
              <a:spcBef>
                <a:spcPts val="2400"/>
              </a:spcBef>
              <a:buClr>
                <a:srgbClr val="FFFFFF"/>
              </a:buClr>
              <a:defRPr sz="2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AdAsset will be provided by us on popular Metaverse platforms, and landholders can use it on their lands with drag-n-drop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Vide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AdMetaVideo.mp4" descr="AdMetaVide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43787" y="1415563"/>
            <a:ext cx="17496426" cy="10884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483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Han - Team Lead &amp; Substrate Dev</a:t>
            </a:r>
          </a:p>
          <a:p>
            <a:pPr/>
            <a:r>
              <a:t>Will - Backend Dev</a:t>
            </a:r>
          </a:p>
          <a:p>
            <a:pPr/>
            <a:r>
              <a:t>Kmy - Frontend Dev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act 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 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Website: https://admeta.network/</a:t>
            </a:r>
          </a:p>
          <a:p>
            <a:pPr/>
            <a:r>
              <a:t>GitHub: https://github.com/AdMetaNetwork/</a:t>
            </a:r>
          </a:p>
          <a:p>
            <a:pPr/>
            <a:r>
              <a:t>Twitter: https://twitter.com/AdMetaNetwork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400"/>
            </a:lvl1pPr>
          </a:lstStyle>
          <a:p>
            <a:pPr/>
            <a:r>
              <a:t>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dvertisement 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Advertisement Evolution</a:t>
            </a:r>
          </a:p>
        </p:txBody>
      </p:sp>
      <p:sp>
        <p:nvSpPr>
          <p:cNvPr id="158" name="Online advertising has grown rapidly to become the major part in the advertising industry, since it emerged.…"/>
          <p:cNvSpPr txBox="1"/>
          <p:nvPr>
            <p:ph type="body" sz="half" idx="1"/>
          </p:nvPr>
        </p:nvSpPr>
        <p:spPr>
          <a:xfrm>
            <a:off x="1170269" y="4271367"/>
            <a:ext cx="13897346" cy="8432801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Online advertising has grown rapidly to become the major part in the advertising industry, since it emerged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Advertising becomes diversified, traceable and precise, with the growing of Web2.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In Web3 and Metaverse, advertising is still in great demand. </a:t>
            </a:r>
          </a:p>
        </p:txBody>
      </p:sp>
      <p:grpSp>
        <p:nvGrpSpPr>
          <p:cNvPr id="161" name="Group"/>
          <p:cNvGrpSpPr/>
          <p:nvPr/>
        </p:nvGrpSpPr>
        <p:grpSpPr>
          <a:xfrm>
            <a:off x="15390699" y="4196127"/>
            <a:ext cx="7734641" cy="5917597"/>
            <a:chOff x="0" y="0"/>
            <a:chExt cx="7734640" cy="5917596"/>
          </a:xfrm>
        </p:grpSpPr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7734641" cy="5323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Caption"/>
            <p:cNvSpPr txBox="1"/>
            <p:nvPr/>
          </p:nvSpPr>
          <p:spPr>
            <a:xfrm>
              <a:off x="0" y="5425343"/>
              <a:ext cx="7734641" cy="492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929292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Advertising revenue as a percent of US GDP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em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dvertising Dem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Advertising Demand</a:t>
            </a:r>
          </a:p>
        </p:txBody>
      </p:sp>
      <p:sp>
        <p:nvSpPr>
          <p:cNvPr id="166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 Metaverse, a rapidly growing number of projects has created a huge demand for advertising</a:t>
            </a:r>
          </a:p>
          <a:p>
            <a:pPr/>
            <a:r>
              <a:t>Projects are looking for an ad platform with precise targeting and tracking</a:t>
            </a:r>
          </a:p>
          <a:p>
            <a:pPr/>
            <a:r>
              <a:t>Virtual landholders are willing to monetize ad impressions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Users Dem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Users Demand</a:t>
            </a:r>
          </a:p>
        </p:txBody>
      </p:sp>
      <p:sp>
        <p:nvSpPr>
          <p:cNvPr id="169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Users are willing to try new products that suit their tastes</a:t>
            </a:r>
          </a:p>
          <a:p>
            <a:pPr/>
            <a:r>
              <a:t>In the other hand, users are unwilling to expose their privacy to advertisers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dMe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400"/>
            </a:lvl1pPr>
          </a:lstStyle>
          <a:p>
            <a:pPr/>
            <a:r>
              <a:t>AdMeta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hat is AdMe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What is AdMeta?</a:t>
            </a:r>
          </a:p>
        </p:txBody>
      </p:sp>
      <p:sp>
        <p:nvSpPr>
          <p:cNvPr id="174" name="AdMeta is a Metaverse ad platform that focuses on privacy preserving…"/>
          <p:cNvSpPr txBox="1"/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AdMeta is a Metaverse ad platform that focuses on privacy preserving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User’s private data is stored on the TEE layer of blockchain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TEE ensures that advertisers can accurately deliver ads to end users without knowing users information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Users are incentivized by completing advertiser’s advertising tasks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Ads are delivered to users according to their wishes and preferences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Spam advertisers cause staking slash, and spam users cause credit decline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Workflow</a:t>
            </a:r>
          </a:p>
        </p:txBody>
      </p:sp>
      <p:pic>
        <p:nvPicPr>
          <p:cNvPr id="177" name="AdMeta-Page-2.jpg" descr="AdMeta-Page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2581" y="2374919"/>
            <a:ext cx="13518838" cy="10798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929292"/>
      </a:dk1>
      <a:lt1>
        <a:srgbClr val="810092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92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92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